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  <p:sldId id="262" r:id="rId4"/>
    <p:sldId id="264" r:id="rId5"/>
    <p:sldId id="260" r:id="rId6"/>
    <p:sldId id="257" r:id="rId7"/>
    <p:sldId id="259" r:id="rId8"/>
    <p:sldId id="258" r:id="rId9"/>
    <p:sldId id="267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46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072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8259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315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7804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631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05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0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9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73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050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34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44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26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49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C4D6D-98E8-4F04-A52D-46186B8459CA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94AF4D-5E31-44D0-B558-232F1E0E4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72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40793309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B2C6B-5C47-1D7C-2496-5F546B501E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2578" y="228600"/>
            <a:ext cx="8131550" cy="3879030"/>
          </a:xfrm>
        </p:spPr>
        <p:txBody>
          <a:bodyPr>
            <a:normAutofit fontScale="90000"/>
          </a:bodyPr>
          <a:lstStyle/>
          <a:p>
            <a:r>
              <a:rPr lang="sah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“Экономическай сайдыы суолунан...”</a:t>
            </a:r>
            <a:br>
              <a:rPr lang="sah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(Георгий Михайлович Артемьев улэтин хайысхалара)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114D06-BF47-D377-3381-C577E9109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5440" y="4452978"/>
            <a:ext cx="5367952" cy="2262782"/>
          </a:xfrm>
        </p:spPr>
        <p:txBody>
          <a:bodyPr>
            <a:normAutofit fontScale="92500" lnSpcReduction="10000"/>
          </a:bodyPr>
          <a:lstStyle/>
          <a:p>
            <a:r>
              <a:rPr lang="sah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Толордо </a:t>
            </a:r>
            <a:r>
              <a:rPr lang="sah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Слепцова Виктория, Аллараа Бэстээх 2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 </a:t>
            </a:r>
            <a:r>
              <a:rPr lang="sah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нүөмэрдээх орто оскуолатын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sah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кылааһын үөрэнээччитэ</a:t>
            </a:r>
          </a:p>
          <a:p>
            <a:endParaRPr lang="sah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Салайааччы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Слепцова Антонина Самуиловна,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тереппут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ah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Феофанова Оксана Олеговна, кылаас салайааччыта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039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46439" y="988142"/>
            <a:ext cx="4793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Сайт школы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44107" y="1551772"/>
            <a:ext cx="50516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Оскуола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виртуальнай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музейа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2023с. 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66020" cy="409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54810" y="5621704"/>
            <a:ext cx="117371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Бу </a:t>
            </a:r>
            <a:r>
              <a:rPr lang="ru-RU" b="1" dirty="0" err="1"/>
              <a:t>виртуальнай</a:t>
            </a:r>
            <a:r>
              <a:rPr lang="ru-RU" b="1" dirty="0"/>
              <a:t> </a:t>
            </a:r>
            <a:r>
              <a:rPr lang="ru-RU" b="1" dirty="0" err="1"/>
              <a:t>музейга</a:t>
            </a:r>
            <a:r>
              <a:rPr lang="ru-RU" b="1" dirty="0"/>
              <a:t>  </a:t>
            </a:r>
            <a:r>
              <a:rPr lang="ru-RU" b="1" dirty="0" err="1"/>
              <a:t>Г.М.Артемьев</a:t>
            </a:r>
            <a:r>
              <a:rPr lang="ru-RU" b="1" dirty="0"/>
              <a:t> </a:t>
            </a:r>
            <a:r>
              <a:rPr lang="ru-RU" b="1" dirty="0" err="1"/>
              <a:t>ту</a:t>
            </a:r>
            <a:r>
              <a:rPr lang="ru-RU" sz="2400" b="1" dirty="0" err="1"/>
              <a:t>һ</a:t>
            </a:r>
            <a:r>
              <a:rPr lang="ru-RU" b="1" dirty="0" err="1"/>
              <a:t>унан</a:t>
            </a:r>
            <a:r>
              <a:rPr lang="ru-RU" b="1" dirty="0"/>
              <a:t> анал </a:t>
            </a:r>
            <a:r>
              <a:rPr lang="ru-RU" b="1" dirty="0" err="1"/>
              <a:t>сы</a:t>
            </a:r>
            <a:r>
              <a:rPr lang="ru-RU" sz="2400" b="1" dirty="0" err="1"/>
              <a:t>һ</a:t>
            </a:r>
            <a:r>
              <a:rPr lang="ru-RU" b="1" dirty="0" err="1"/>
              <a:t>ыарыы</a:t>
            </a:r>
            <a:r>
              <a:rPr lang="ru-RU" b="1" dirty="0"/>
              <a:t> </a:t>
            </a:r>
            <a:r>
              <a:rPr lang="ru-RU" b="1" dirty="0" err="1"/>
              <a:t>о</a:t>
            </a:r>
            <a:r>
              <a:rPr lang="ru-RU" sz="2000" b="1" dirty="0" err="1"/>
              <a:t>ҥ</a:t>
            </a:r>
            <a:r>
              <a:rPr lang="ru-RU" b="1" dirty="0" err="1"/>
              <a:t>о</a:t>
            </a:r>
            <a:r>
              <a:rPr lang="ru-RU" sz="2400" b="1" dirty="0" err="1"/>
              <a:t>һ</a:t>
            </a:r>
            <a:r>
              <a:rPr lang="ru-RU" b="1" dirty="0" err="1"/>
              <a:t>уллунна</a:t>
            </a:r>
            <a:r>
              <a:rPr lang="ru-RU" b="1" dirty="0"/>
              <a:t>. </a:t>
            </a:r>
            <a:r>
              <a:rPr lang="ru-RU" b="1" dirty="0" err="1"/>
              <a:t>Учууталларга</a:t>
            </a:r>
            <a:r>
              <a:rPr lang="ru-RU" b="1" dirty="0"/>
              <a:t>, </a:t>
            </a:r>
            <a:r>
              <a:rPr lang="ru-RU" sz="2400" b="1" dirty="0" err="1"/>
              <a:t>үө</a:t>
            </a:r>
            <a:r>
              <a:rPr lang="ru-RU" b="1" dirty="0" err="1"/>
              <a:t>рэнээччилэргэ</a:t>
            </a:r>
            <a:r>
              <a:rPr lang="ru-RU" b="1" dirty="0"/>
              <a:t> </a:t>
            </a:r>
            <a:r>
              <a:rPr lang="ru-RU" b="1" dirty="0" err="1"/>
              <a:t>к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</a:t>
            </a:r>
            <a:r>
              <a:rPr lang="ru-RU" b="1" dirty="0" err="1"/>
              <a:t>м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</a:t>
            </a:r>
            <a:r>
              <a:rPr lang="ru-RU" b="1" dirty="0"/>
              <a:t> </a:t>
            </a:r>
            <a:r>
              <a:rPr lang="ru-RU" b="1" dirty="0" err="1"/>
              <a:t>матырыйааллары</a:t>
            </a:r>
            <a:r>
              <a:rPr lang="ru-RU" b="1" dirty="0"/>
              <a:t> </a:t>
            </a:r>
            <a:r>
              <a:rPr lang="ru-RU" b="1" dirty="0" err="1"/>
              <a:t>биир</a:t>
            </a:r>
            <a:r>
              <a:rPr lang="ru-RU" b="1" dirty="0"/>
              <a:t> </a:t>
            </a:r>
            <a:r>
              <a:rPr lang="ru-RU" b="1" dirty="0" err="1"/>
              <a:t>сиргэ</a:t>
            </a:r>
            <a:r>
              <a:rPr lang="ru-RU" b="1" dirty="0"/>
              <a:t> </a:t>
            </a:r>
            <a:r>
              <a:rPr lang="ru-RU" b="1" dirty="0" err="1"/>
              <a:t>хомуйуохпут</a:t>
            </a:r>
            <a:r>
              <a:rPr lang="ru-RU" b="1" dirty="0"/>
              <a:t> </a:t>
            </a:r>
            <a:r>
              <a:rPr lang="ru-RU" b="1" dirty="0" err="1"/>
              <a:t>диэн</a:t>
            </a:r>
            <a:r>
              <a:rPr lang="ru-RU" b="1" dirty="0"/>
              <a:t> </a:t>
            </a:r>
            <a:r>
              <a:rPr lang="ru-RU" b="1" dirty="0" err="1"/>
              <a:t>эрэннэрэби</a:t>
            </a:r>
            <a:r>
              <a:rPr lang="ru-RU" dirty="0" err="1"/>
              <a:t>т</a:t>
            </a:r>
            <a:r>
              <a:rPr lang="ru-RU" dirty="0"/>
              <a:t>.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1946" y="3078320"/>
            <a:ext cx="7160054" cy="24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94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id="{8B258C2C-6B35-604A-A443-38404922F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46796" y="2801565"/>
            <a:ext cx="10630676" cy="904673"/>
          </a:xfrm>
        </p:spPr>
        <p:txBody>
          <a:bodyPr>
            <a:noAutofit/>
          </a:bodyPr>
          <a:lstStyle/>
          <a:p>
            <a:r>
              <a:rPr lang="sah-RU" sz="4800" dirty="0">
                <a:latin typeface="Bahnschrift SemiBold" panose="020B0502040204020203" pitchFamily="34" charset="0"/>
              </a:rPr>
              <a:t>Болҕомтоҕут иһин </a:t>
            </a:r>
            <a:r>
              <a:rPr lang="sah-RU" sz="4800" dirty="0" smtClean="0">
                <a:latin typeface="Bahnschrift SemiBold" panose="020B0502040204020203" pitchFamily="34" charset="0"/>
              </a:rPr>
              <a:t>махтал</a:t>
            </a:r>
            <a:r>
              <a:rPr lang="ru-RU" sz="4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7652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98EE1-61AF-8309-652E-11162253B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0"/>
            <a:ext cx="9144000" cy="1042339"/>
          </a:xfrm>
        </p:spPr>
        <p:txBody>
          <a:bodyPr/>
          <a:lstStyle/>
          <a:p>
            <a:r>
              <a:rPr lang="sah-RU" b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ҮЛЭМ ТОҔООһО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371BF5-5D01-EAE9-8FF4-D211D9D1F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1100" y="1042339"/>
            <a:ext cx="7343468" cy="5642941"/>
          </a:xfrm>
        </p:spPr>
        <p:txBody>
          <a:bodyPr>
            <a:noAutofit/>
          </a:bodyPr>
          <a:lstStyle/>
          <a:p>
            <a:r>
              <a:rPr lang="sah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Аллараа Бэстээх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ah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 нүөмэрдээх оскуолата Саха АССР норуотун хаһаайыстыбатын үтүөлэх үлэһитин, Таатта уонна Мэҥэ Хаҥалас улуустарын главаларынан үлэлээбит, Ил Түмэн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I, III, IV </a:t>
            </a:r>
            <a:r>
              <a:rPr lang="sah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ыҥырыылар народнай депутатын, Саха сиринээҕи КПРФ рескомун сэкирэтээрин, Айылҕа министиэристибэтин миниистирин солбуйаачччытынан үлэлээбит </a:t>
            </a:r>
            <a:r>
              <a:rPr lang="sah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 Михайлович Артемьев </a:t>
            </a:r>
            <a:r>
              <a:rPr lang="sah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аатын сүгэр</a:t>
            </a:r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350477" y="1042339"/>
            <a:ext cx="1356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Артемьева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193161" y="4159165"/>
            <a:ext cx="1356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НБСОШ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660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0B2838-B86C-48B8-8F26-7EC87D538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9147" y="-1417322"/>
            <a:ext cx="8915399" cy="2262781"/>
          </a:xfrm>
        </p:spPr>
        <p:txBody>
          <a:bodyPr>
            <a:normAutofit/>
          </a:bodyPr>
          <a:lstStyle/>
          <a:p>
            <a:r>
              <a:rPr lang="sah-RU" sz="4400" b="1" dirty="0">
                <a:solidFill>
                  <a:schemeClr val="bg2">
                    <a:lumMod val="50000"/>
                  </a:schemeClr>
                </a:solidFill>
              </a:rPr>
              <a:t>Үлэм сыала:</a:t>
            </a:r>
            <a:endParaRPr lang="ru-RU" sz="4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40F79A-CE5B-323C-3DE1-CA4752EA6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053" y="845459"/>
            <a:ext cx="11015027" cy="6012541"/>
          </a:xfrm>
        </p:spPr>
        <p:txBody>
          <a:bodyPr>
            <a:normAutofit/>
          </a:bodyPr>
          <a:lstStyle/>
          <a:p>
            <a:r>
              <a:rPr lang="sah-RU" sz="4000" dirty="0">
                <a:latin typeface="Bahnschrift Light" panose="020B0502040204020203" pitchFamily="34" charset="0"/>
                <a:cs typeface="Aparajita" panose="020B0502040204020203" pitchFamily="18" charset="0"/>
              </a:rPr>
              <a:t>Г.М.Артемьев Илин эҥэргэ экономическай сайдыытыгар үлэтин үөрэтии </a:t>
            </a:r>
          </a:p>
          <a:p>
            <a:r>
              <a:rPr lang="sah-RU" sz="4000" b="1" dirty="0">
                <a:solidFill>
                  <a:schemeClr val="bg2">
                    <a:lumMod val="50000"/>
                  </a:schemeClr>
                </a:solidFill>
                <a:latin typeface="+mj-lt"/>
                <a:cs typeface="Aparajita" panose="020B0502040204020203" pitchFamily="18" charset="0"/>
              </a:rPr>
              <a:t>Улэм соруктара: </a:t>
            </a:r>
          </a:p>
          <a:p>
            <a:pPr marL="742950" indent="-742950">
              <a:buClr>
                <a:schemeClr val="tx1">
                  <a:lumMod val="65000"/>
                  <a:lumOff val="35000"/>
                </a:schemeClr>
              </a:buClr>
              <a:buAutoNum type="arabicPeriod"/>
            </a:pPr>
            <a:r>
              <a:rPr lang="sah-RU" sz="4000" dirty="0">
                <a:latin typeface="Bahnschrift Light" panose="020B0502040204020203" pitchFamily="34" charset="0"/>
                <a:cs typeface="Aparajita" panose="020B0502040204020203" pitchFamily="18" charset="0"/>
              </a:rPr>
              <a:t>Матырыйаалы үөрэтии, чинчийии</a:t>
            </a:r>
          </a:p>
          <a:p>
            <a:pPr marL="742950" indent="-742950">
              <a:buClr>
                <a:schemeClr val="tx1">
                  <a:lumMod val="65000"/>
                  <a:lumOff val="35000"/>
                </a:schemeClr>
              </a:buClr>
              <a:buAutoNum type="arabicPeriod"/>
            </a:pPr>
            <a:r>
              <a:rPr lang="sah-RU" sz="4000" dirty="0">
                <a:latin typeface="Bahnschrift Light" panose="020B0502040204020203" pitchFamily="34" charset="0"/>
                <a:cs typeface="Aparajita" panose="020B0502040204020203" pitchFamily="18" charset="0"/>
              </a:rPr>
              <a:t>Г.М.Артемьев аатын сырдатыы, үйэтитии</a:t>
            </a:r>
          </a:p>
          <a:p>
            <a:pPr marL="742950" indent="-742950">
              <a:buClr>
                <a:schemeClr val="tx1">
                  <a:lumMod val="65000"/>
                  <a:lumOff val="35000"/>
                </a:schemeClr>
              </a:buClr>
              <a:buAutoNum type="arabicPeriod"/>
            </a:pPr>
            <a:r>
              <a:rPr lang="sah-RU" sz="4000" dirty="0">
                <a:latin typeface="Bahnschrift Light" panose="020B0502040204020203" pitchFamily="34" charset="0"/>
                <a:cs typeface="Aparajita" panose="020B0502040204020203" pitchFamily="18" charset="0"/>
              </a:rPr>
              <a:t>Оскуола виртуальнай музейыгар дьон туһанарыгар материалы бэлэмнээһин</a:t>
            </a:r>
          </a:p>
          <a:p>
            <a:endParaRPr lang="sah-RU" sz="4000" dirty="0">
              <a:solidFill>
                <a:schemeClr val="tx1"/>
              </a:solidFill>
              <a:latin typeface="Bahnschrift Light" panose="020B0502040204020203" pitchFamily="34" charset="0"/>
              <a:cs typeface="Aparajita" panose="020B0502040204020203" pitchFamily="18" charset="0"/>
            </a:endParaRPr>
          </a:p>
          <a:p>
            <a:endParaRPr lang="sah-RU" sz="4000" dirty="0">
              <a:solidFill>
                <a:schemeClr val="bg2">
                  <a:lumMod val="50000"/>
                </a:schemeClr>
              </a:solidFill>
              <a:latin typeface="+mj-lt"/>
              <a:cs typeface="Aparajita" panose="020B0502040204020203" pitchFamily="18" charset="0"/>
            </a:endParaRPr>
          </a:p>
          <a:p>
            <a:endParaRPr lang="sah-RU" sz="4000" dirty="0">
              <a:latin typeface="Bahnschrift Light" panose="020B0502040204020203" pitchFamily="34" charset="0"/>
              <a:cs typeface="Aparajita" panose="020B0502040204020203" pitchFamily="18" charset="0"/>
            </a:endParaRPr>
          </a:p>
          <a:p>
            <a:endParaRPr lang="sah-RU" sz="4000" dirty="0">
              <a:latin typeface="Bahnschrift Light" panose="020B0502040204020203" pitchFamily="34" charset="0"/>
              <a:cs typeface="Aparajita" panose="020B0502040204020203" pitchFamily="18" charset="0"/>
            </a:endParaRPr>
          </a:p>
          <a:p>
            <a:endParaRPr lang="ru-RU" sz="4000" dirty="0">
              <a:latin typeface="Bahnschrift Light" panose="020B0502040204020203" pitchFamily="34" charset="0"/>
              <a:cs typeface="Aparajita" panose="020B0502040204020203" pitchFamily="18" charset="0"/>
            </a:endParaRPr>
          </a:p>
          <a:p>
            <a:endParaRPr lang="sah-RU" sz="4000" dirty="0">
              <a:latin typeface="Bahnschrift Light" panose="020B0502040204020203" pitchFamily="34" charset="0"/>
              <a:cs typeface="Aparajita" panose="020B0502040204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1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Дойду </a:t>
            </a:r>
            <a:r>
              <a:rPr lang="ru-RU" dirty="0" err="1"/>
              <a:t>экономикатын</a:t>
            </a:r>
            <a:r>
              <a:rPr lang="ru-RU" dirty="0"/>
              <a:t> </a:t>
            </a:r>
            <a:r>
              <a:rPr lang="ru-RU" dirty="0" err="1"/>
              <a:t>сайдыытыгар</a:t>
            </a:r>
            <a:r>
              <a:rPr lang="ru-RU" dirty="0"/>
              <a:t> </a:t>
            </a:r>
            <a:r>
              <a:rPr lang="ru-RU" dirty="0" err="1"/>
              <a:t>Г.М.Артемьев</a:t>
            </a:r>
            <a:r>
              <a:rPr lang="ru-RU" dirty="0"/>
              <a:t> </a:t>
            </a:r>
            <a:r>
              <a:rPr lang="ru-RU" dirty="0" err="1"/>
              <a:t>к</a:t>
            </a:r>
            <a:r>
              <a:rPr lang="ru-RU" dirty="0" err="1">
                <a:latin typeface="Bahnschrift Light" panose="020B0502040204020203" pitchFamily="34" charset="0"/>
              </a:rPr>
              <a:t>ө</a:t>
            </a:r>
            <a:r>
              <a:rPr lang="ru-RU" dirty="0" err="1"/>
              <a:t>руутэ</a:t>
            </a:r>
            <a:r>
              <a:rPr lang="ru-RU" dirty="0"/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5280" y="1905000"/>
            <a:ext cx="8915400" cy="3777622"/>
          </a:xfrm>
        </p:spPr>
        <p:txBody>
          <a:bodyPr/>
          <a:lstStyle/>
          <a:p>
            <a:r>
              <a:rPr lang="sah-RU" sz="3600" dirty="0">
                <a:latin typeface="Arial" panose="020B0604020202020204" pitchFamily="34" charset="0"/>
                <a:cs typeface="Arial" panose="020B0604020202020204" pitchFamily="34" charset="0"/>
              </a:rPr>
              <a:t>Тыа хаһаайыстыбатын өйөөһүн;</a:t>
            </a:r>
          </a:p>
          <a:p>
            <a:r>
              <a:rPr lang="sah-RU" sz="3600" dirty="0">
                <a:latin typeface="Arial" panose="020B0604020202020204" pitchFamily="34" charset="0"/>
                <a:cs typeface="Arial" panose="020B0604020202020204" pitchFamily="34" charset="0"/>
              </a:rPr>
              <a:t>Билиҥҥи сайдыылаах ньымалары туһанааһын;</a:t>
            </a:r>
          </a:p>
          <a:p>
            <a:r>
              <a:rPr lang="sah-RU" sz="3600" dirty="0">
                <a:latin typeface="Arial" panose="020B0604020202020204" pitchFamily="34" charset="0"/>
                <a:cs typeface="Arial" panose="020B0604020202020204" pitchFamily="34" charset="0"/>
              </a:rPr>
              <a:t>Тас дойдулар опыттарын,технологияларын экономика сайдыытыгар киллэрээһин</a:t>
            </a:r>
            <a:r>
              <a:rPr lang="sah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843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снимок экрана, человек">
            <a:extLst>
              <a:ext uri="{FF2B5EF4-FFF2-40B4-BE49-F238E27FC236}">
                <a16:creationId xmlns:a16="http://schemas.microsoft.com/office/drawing/2014/main" id="{C8F98103-59A3-78B9-0F8D-26B911F2CA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t="6298" r="57485" b="46341"/>
          <a:stretch>
            <a:fillRect/>
          </a:stretch>
        </p:blipFill>
        <p:spPr>
          <a:xfrm>
            <a:off x="147145" y="1"/>
            <a:ext cx="12044855" cy="71238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071FD0-7CFC-607A-8264-C8A4CA345FEE}"/>
              </a:ext>
            </a:extLst>
          </p:cNvPr>
          <p:cNvSpPr txBox="1"/>
          <p:nvPr/>
        </p:nvSpPr>
        <p:spPr>
          <a:xfrm>
            <a:off x="5058697" y="225474"/>
            <a:ext cx="69861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sah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ИЛИН ЭҤЭР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ah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ЭСЗ</a:t>
            </a:r>
          </a:p>
          <a:p>
            <a:r>
              <a:rPr lang="sah-RU" sz="3600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Саха </a:t>
            </a:r>
            <a:r>
              <a:rPr lang="sah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Республикатын </a:t>
            </a:r>
            <a:r>
              <a:rPr lang="sah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баһылыгын </a:t>
            </a:r>
            <a:endParaRPr lang="sah-RU" sz="3600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 </a:t>
            </a:r>
            <a:r>
              <a:rPr lang="ru-RU" sz="3600" u="sng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сыл</a:t>
            </a:r>
            <a:r>
              <a:rPr lang="ru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ah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кулун тутар  </a:t>
            </a:r>
            <a:r>
              <a:rPr lang="ru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sah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күнүнээҕи </a:t>
            </a:r>
            <a:endParaRPr lang="sah-RU" sz="3600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 </a:t>
            </a:r>
            <a:r>
              <a:rPr lang="ru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704 </a:t>
            </a:r>
            <a:r>
              <a:rPr lang="sah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600" u="sng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кааһынан</a:t>
            </a:r>
            <a:r>
              <a:rPr lang="ru-RU" sz="36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u="sng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тэриллибитэ</a:t>
            </a:r>
            <a:endParaRPr lang="ru-RU" sz="3600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DAD7AD7-2830-27B1-7D2D-95A846B813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0973" y="2369353"/>
            <a:ext cx="10761027" cy="4754530"/>
          </a:xfrm>
        </p:spPr>
        <p:txBody>
          <a:bodyPr>
            <a:noAutofit/>
          </a:bodyPr>
          <a:lstStyle/>
          <a:p>
            <a:r>
              <a:rPr lang="sah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ЭСЗ тыа дьонун 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этин,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үүтүн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хортуоппуйун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хаппыыстатын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атыылыылларыгар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көмөһөлөргө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сорук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турорунан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үлэлээбитэ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. </a:t>
            </a:r>
          </a:p>
          <a:p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Улуустарга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тыа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дьонуттан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хомуллан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атыыга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барыхтаах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бородуксуйаларын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харайар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булуустары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Bahnschrift Light" panose="020B0502040204020203" pitchFamily="34" charset="0"/>
              </a:rPr>
              <a:t>туппуттара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. 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Алдаҥҥа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, Нерюнгри,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Дьокуускай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куоракка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бородууксуйаны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батарар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пууннары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арыйбыттара</a:t>
            </a:r>
            <a:r>
              <a:rPr lang="ru-RU" sz="3600" dirty="0">
                <a:solidFill>
                  <a:schemeClr val="tx1"/>
                </a:solidFill>
                <a:latin typeface="Bahnschrift Light" panose="020B0502040204020203" pitchFamily="34" charset="0"/>
              </a:rPr>
              <a:t>.</a:t>
            </a:r>
            <a:endParaRPr lang="sah-RU" sz="3600" dirty="0">
              <a:solidFill>
                <a:schemeClr val="tx1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32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на открытом воздухе, строительство, небо, облак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2F979D2-5656-9B11-1E9D-3C05328B27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0" t="26667" r="13096" b="26395"/>
          <a:stretch>
            <a:fillRect/>
          </a:stretch>
        </p:blipFill>
        <p:spPr>
          <a:xfrm rot="10800000" flipH="1" flipV="1">
            <a:off x="4927" y="0"/>
            <a:ext cx="12187073" cy="6858000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endPos="0" dist="50800" dir="5400000" sy="-100000" algn="bl" rotWithShape="0"/>
            <a:softEdge rad="0"/>
          </a:effec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0530657-37F6-81F8-C52A-8D958289DD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4081" y="33593"/>
            <a:ext cx="8088430" cy="1086367"/>
          </a:xfrm>
          <a:solidFill>
            <a:srgbClr val="92D050">
              <a:alpha val="33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sah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ИЛИН ЭҤЭР</a:t>
            </a:r>
            <a:r>
              <a:rPr lang="en-US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ah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ЭСЗ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A9152863-B2DE-227D-D147-EA501E129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120" y="3608593"/>
            <a:ext cx="1522972" cy="663014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endParaRPr lang="ru-RU" sz="4000" dirty="0"/>
          </a:p>
        </p:txBody>
      </p:sp>
      <p:sp>
        <p:nvSpPr>
          <p:cNvPr id="7" name="Подзаголовок 5">
            <a:extLst>
              <a:ext uri="{FF2B5EF4-FFF2-40B4-BE49-F238E27FC236}">
                <a16:creationId xmlns:a16="http://schemas.microsoft.com/office/drawing/2014/main" id="{C8EEC384-39BE-9336-94CF-B17ED149F9BE}"/>
              </a:ext>
            </a:extLst>
          </p:cNvPr>
          <p:cNvSpPr txBox="1">
            <a:spLocks/>
          </p:cNvSpPr>
          <p:nvPr/>
        </p:nvSpPr>
        <p:spPr>
          <a:xfrm>
            <a:off x="1783835" y="5304871"/>
            <a:ext cx="3612647" cy="7846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ah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эҥэ-Хаҥалас</a:t>
            </a:r>
            <a:endParaRPr lang="ru-RU" sz="4000" dirty="0"/>
          </a:p>
        </p:txBody>
      </p:sp>
      <p:sp>
        <p:nvSpPr>
          <p:cNvPr id="8" name="Подзаголовок 5">
            <a:extLst>
              <a:ext uri="{FF2B5EF4-FFF2-40B4-BE49-F238E27FC236}">
                <a16:creationId xmlns:a16="http://schemas.microsoft.com/office/drawing/2014/main" id="{5E2B47D2-A4E1-3C37-0BD0-663ECCA2CF35}"/>
              </a:ext>
            </a:extLst>
          </p:cNvPr>
          <p:cNvSpPr txBox="1">
            <a:spLocks/>
          </p:cNvSpPr>
          <p:nvPr/>
        </p:nvSpPr>
        <p:spPr>
          <a:xfrm>
            <a:off x="5193639" y="3608592"/>
            <a:ext cx="2257901" cy="6719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ah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Чурапчы</a:t>
            </a:r>
            <a:endParaRPr lang="ru-RU" sz="4000" dirty="0"/>
          </a:p>
        </p:txBody>
      </p:sp>
      <p:sp>
        <p:nvSpPr>
          <p:cNvPr id="11" name="Подзаголовок 5">
            <a:extLst>
              <a:ext uri="{FF2B5EF4-FFF2-40B4-BE49-F238E27FC236}">
                <a16:creationId xmlns:a16="http://schemas.microsoft.com/office/drawing/2014/main" id="{9447C727-CD42-41D3-745C-A538729B4D6D}"/>
              </a:ext>
            </a:extLst>
          </p:cNvPr>
          <p:cNvSpPr txBox="1">
            <a:spLocks/>
          </p:cNvSpPr>
          <p:nvPr/>
        </p:nvSpPr>
        <p:spPr>
          <a:xfrm>
            <a:off x="10055558" y="3608592"/>
            <a:ext cx="2054237" cy="6719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ah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Таатта</a:t>
            </a:r>
            <a:endParaRPr lang="ru-RU" sz="4000" dirty="0"/>
          </a:p>
        </p:txBody>
      </p:sp>
      <p:sp>
        <p:nvSpPr>
          <p:cNvPr id="12" name="Подзаголовок 5">
            <a:extLst>
              <a:ext uri="{FF2B5EF4-FFF2-40B4-BE49-F238E27FC236}">
                <a16:creationId xmlns:a16="http://schemas.microsoft.com/office/drawing/2014/main" id="{C93430F8-F1A8-D08F-7E48-E97EAB795D35}"/>
              </a:ext>
            </a:extLst>
          </p:cNvPr>
          <p:cNvSpPr txBox="1">
            <a:spLocks/>
          </p:cNvSpPr>
          <p:nvPr/>
        </p:nvSpPr>
        <p:spPr>
          <a:xfrm>
            <a:off x="7634338" y="5304870"/>
            <a:ext cx="2863031" cy="7846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ah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Уус-Алдан</a:t>
            </a:r>
            <a:endParaRPr lang="ru-RU" sz="4000" dirty="0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F94DCEA6-2CFF-7900-7436-BE993536E9AF}"/>
              </a:ext>
            </a:extLst>
          </p:cNvPr>
          <p:cNvSpPr/>
          <p:nvPr/>
        </p:nvSpPr>
        <p:spPr>
          <a:xfrm rot="20709612" flipH="1">
            <a:off x="8333637" y="1281032"/>
            <a:ext cx="388901" cy="158406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0856A5B3-5678-9977-2859-9B74064AC0A8}"/>
              </a:ext>
            </a:extLst>
          </p:cNvPr>
          <p:cNvSpPr/>
          <p:nvPr/>
        </p:nvSpPr>
        <p:spPr>
          <a:xfrm rot="19580558">
            <a:off x="9738758" y="1263750"/>
            <a:ext cx="338111" cy="956363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B922E1AD-8F14-C913-1222-20CA1B0F6119}"/>
              </a:ext>
            </a:extLst>
          </p:cNvPr>
          <p:cNvSpPr/>
          <p:nvPr/>
        </p:nvSpPr>
        <p:spPr>
          <a:xfrm rot="709320" flipH="1">
            <a:off x="3936942" y="1272343"/>
            <a:ext cx="377590" cy="156032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A8C2C5AE-6E3B-CA0A-BF4D-5185597710E5}"/>
              </a:ext>
            </a:extLst>
          </p:cNvPr>
          <p:cNvSpPr/>
          <p:nvPr/>
        </p:nvSpPr>
        <p:spPr>
          <a:xfrm flipH="1">
            <a:off x="6170251" y="1257647"/>
            <a:ext cx="370135" cy="758957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D480D237-C124-3101-0139-5A571FD5892D}"/>
              </a:ext>
            </a:extLst>
          </p:cNvPr>
          <p:cNvSpPr/>
          <p:nvPr/>
        </p:nvSpPr>
        <p:spPr>
          <a:xfrm rot="1878844" flipH="1">
            <a:off x="2397610" y="1211354"/>
            <a:ext cx="314077" cy="1014574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Изображение выглядит как лошадь, графическая вставка, млекопитающе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89A221D-9484-072B-E1B6-6C12060697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0679" r="-369" b="20888"/>
          <a:stretch>
            <a:fillRect/>
          </a:stretch>
        </p:blipFill>
        <p:spPr>
          <a:xfrm>
            <a:off x="8169875" y="3608592"/>
            <a:ext cx="1539463" cy="1493734"/>
          </a:xfrm>
          <a:prstGeom prst="ellipse">
            <a:avLst/>
          </a:prstGeom>
        </p:spPr>
      </p:pic>
      <p:pic>
        <p:nvPicPr>
          <p:cNvPr id="10" name="Рисунок 9" descr="Изображение выглядит как логотип, Графика, круг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C88F334-EA4A-35EA-ACAF-BC20344FA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6" t="13766" r="27192" b="16047"/>
          <a:stretch>
            <a:fillRect/>
          </a:stretch>
        </p:blipFill>
        <p:spPr>
          <a:xfrm>
            <a:off x="5604981" y="2028038"/>
            <a:ext cx="1435218" cy="1344472"/>
          </a:xfrm>
          <a:prstGeom prst="ellipse">
            <a:avLst/>
          </a:prstGeom>
        </p:spPr>
      </p:pic>
      <p:pic>
        <p:nvPicPr>
          <p:cNvPr id="14" name="Рисунок 13" descr="Изображение выглядит как рождественская елка, рожде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34649D9-32BF-9645-0671-6C9AF6AE2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968" y="1984719"/>
            <a:ext cx="1382264" cy="1382264"/>
          </a:xfrm>
          <a:prstGeom prst="ellipse">
            <a:avLst/>
          </a:prstGeom>
        </p:spPr>
      </p:pic>
      <p:pic>
        <p:nvPicPr>
          <p:cNvPr id="16" name="Рисунок 15" descr="Изображение выглядит как млекопитающее, графическая вставка, символ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7E77422-128C-804A-5360-FF0ADD2331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427" y="3515854"/>
            <a:ext cx="1539464" cy="1539464"/>
          </a:xfrm>
          <a:prstGeom prst="ellipse">
            <a:avLst/>
          </a:prstGeom>
        </p:spPr>
      </p:pic>
      <p:pic>
        <p:nvPicPr>
          <p:cNvPr id="18" name="Рисунок 17" descr="Изображение выглядит как эмблема, круг, символ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ED1277C-618B-0A0D-DF29-7342A375DF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63" y="2076337"/>
            <a:ext cx="1435218" cy="134447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0536339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небо, на открытом воздухе, сельское хозяйство, Товарная культур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C735A4F-79E9-5F88-AFFA-19D5CD1306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4070"/>
            <a:ext cx="6327228" cy="3383929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земля, почва, корнеплод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F2C193D-1322-1100-16EE-A406806FD4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8" y="3474071"/>
            <a:ext cx="5864772" cy="3383929"/>
          </a:xfrm>
          <a:prstGeom prst="rect">
            <a:avLst/>
          </a:prstGeom>
          <a:effectLst>
            <a:glow>
              <a:schemeClr val="accent1"/>
            </a:glow>
            <a:reflection endPos="0" dist="50800" dir="5400000" sy="-100000" algn="bl" rotWithShape="0"/>
          </a:effectLst>
        </p:spPr>
      </p:pic>
      <p:pic>
        <p:nvPicPr>
          <p:cNvPr id="9" name="Рисунок 8" descr="Изображение выглядит как трава, на открытом воздухе, сено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CC65470-754E-1128-31CA-9A71B7D569B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95" y="-2"/>
            <a:ext cx="5937637" cy="3474071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на открытом воздухе, трава, дерево, вода">
            <a:extLst>
              <a:ext uri="{FF2B5EF4-FFF2-40B4-BE49-F238E27FC236}">
                <a16:creationId xmlns:a16="http://schemas.microsoft.com/office/drawing/2014/main" id="{59690B21-F28D-6C11-4B41-3B8A3EB8079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27228" cy="3474071"/>
          </a:xfrm>
          <a:prstGeom prst="rect">
            <a:avLst/>
          </a:prstGeom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F07EEC2E-33DB-F98A-A180-544FA9ABA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10" y="90142"/>
            <a:ext cx="10930036" cy="1067856"/>
          </a:xfrm>
          <a:solidFill>
            <a:schemeClr val="accent2">
              <a:alpha val="47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sah-RU" sz="2400" dirty="0">
                <a:solidFill>
                  <a:schemeClr val="bg1"/>
                </a:solidFill>
              </a:rPr>
              <a:t>Илин  эҥэр улуустара кураантан улахан охсуу, хоромньу ылар буоланнар искусственнай ньыманан ардаҕы түһэриигэ үс сыл үлэлэспиттэрэ.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7" name="Заголовок 15">
            <a:extLst>
              <a:ext uri="{FF2B5EF4-FFF2-40B4-BE49-F238E27FC236}">
                <a16:creationId xmlns:a16="http://schemas.microsoft.com/office/drawing/2014/main" id="{5983A6F8-B0AB-2ACE-4D1C-78C3846EAEA8}"/>
              </a:ext>
            </a:extLst>
          </p:cNvPr>
          <p:cNvSpPr txBox="1">
            <a:spLocks/>
          </p:cNvSpPr>
          <p:nvPr/>
        </p:nvSpPr>
        <p:spPr>
          <a:xfrm>
            <a:off x="648850" y="3600520"/>
            <a:ext cx="10747156" cy="1210096"/>
          </a:xfrm>
          <a:prstGeom prst="rect">
            <a:avLst/>
          </a:prstGeom>
          <a:solidFill>
            <a:schemeClr val="tx1">
              <a:lumMod val="50000"/>
              <a:lumOff val="50000"/>
              <a:alpha val="61000"/>
            </a:scheme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ah-RU" sz="2400" dirty="0">
                <a:solidFill>
                  <a:srgbClr val="FF0000"/>
                </a:solidFill>
              </a:rPr>
              <a:t>Голландия уопутун </a:t>
            </a:r>
            <a:r>
              <a:rPr lang="sah-RU" sz="2400" dirty="0">
                <a:solidFill>
                  <a:schemeClr val="bg1"/>
                </a:solidFill>
              </a:rPr>
              <a:t>атастаһан, кинилэр ньымаларын  туһанан, сиэмэ хортуппуйун, технологияларын аҕалан 1995 сыллаахха нэһилиэнньэ5э тарҕаппыттара </a:t>
            </a:r>
          </a:p>
        </p:txBody>
      </p:sp>
      <p:sp>
        <p:nvSpPr>
          <p:cNvPr id="7" name="Заголовок 15">
            <a:extLst>
              <a:ext uri="{FF2B5EF4-FFF2-40B4-BE49-F238E27FC236}">
                <a16:creationId xmlns:a16="http://schemas.microsoft.com/office/drawing/2014/main" id="{DE82A3B3-61D9-C4E5-8133-F2CBC4EB0EB6}"/>
              </a:ext>
            </a:extLst>
          </p:cNvPr>
          <p:cNvSpPr txBox="1">
            <a:spLocks/>
          </p:cNvSpPr>
          <p:nvPr/>
        </p:nvSpPr>
        <p:spPr>
          <a:xfrm>
            <a:off x="557410" y="2315543"/>
            <a:ext cx="3004543" cy="997025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ah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ттуур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ходуһаны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нүөлсүтүү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5">
            <a:extLst>
              <a:ext uri="{FF2B5EF4-FFF2-40B4-BE49-F238E27FC236}">
                <a16:creationId xmlns:a16="http://schemas.microsoft.com/office/drawing/2014/main" id="{C8C85D2A-1743-AA48-1585-DF6208CBDEDF}"/>
              </a:ext>
            </a:extLst>
          </p:cNvPr>
          <p:cNvSpPr txBox="1">
            <a:spLocks/>
          </p:cNvSpPr>
          <p:nvPr/>
        </p:nvSpPr>
        <p:spPr>
          <a:xfrm>
            <a:off x="4119363" y="2274943"/>
            <a:ext cx="3004543" cy="997025"/>
          </a:xfrm>
          <a:prstGeom prst="rect">
            <a:avLst/>
          </a:prstGeom>
          <a:solidFill>
            <a:schemeClr val="accent2">
              <a:lumMod val="40000"/>
              <a:lumOff val="60000"/>
              <a:alpha val="67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ah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Күөллэри толоруу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5">
            <a:extLst>
              <a:ext uri="{FF2B5EF4-FFF2-40B4-BE49-F238E27FC236}">
                <a16:creationId xmlns:a16="http://schemas.microsoft.com/office/drawing/2014/main" id="{9588D759-E333-79D8-DB70-E8B9EF843946}"/>
              </a:ext>
            </a:extLst>
          </p:cNvPr>
          <p:cNvSpPr txBox="1">
            <a:spLocks/>
          </p:cNvSpPr>
          <p:nvPr/>
        </p:nvSpPr>
        <p:spPr>
          <a:xfrm>
            <a:off x="7793066" y="2253972"/>
            <a:ext cx="3004543" cy="997025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ah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Ойуур баһаарын кыччатыы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F06B3A6-0007-4859-EF73-1C3CA80E627F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5620741" y="1248140"/>
            <a:ext cx="894" cy="1026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2CF5843-B270-67DC-FEB4-322EB392878E}"/>
              </a:ext>
            </a:extLst>
          </p:cNvPr>
          <p:cNvCxnSpPr>
            <a:cxnSpLocks/>
          </p:cNvCxnSpPr>
          <p:nvPr/>
        </p:nvCxnSpPr>
        <p:spPr>
          <a:xfrm flipH="1">
            <a:off x="3561953" y="1284447"/>
            <a:ext cx="1236372" cy="1031096"/>
          </a:xfrm>
          <a:prstGeom prst="straightConnector1">
            <a:avLst/>
          </a:prstGeom>
          <a:ln cmpd="sng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68CF1172-D9E1-1F6A-C637-3C9A54EA23F3}"/>
              </a:ext>
            </a:extLst>
          </p:cNvPr>
          <p:cNvCxnSpPr>
            <a:cxnSpLocks/>
          </p:cNvCxnSpPr>
          <p:nvPr/>
        </p:nvCxnSpPr>
        <p:spPr>
          <a:xfrm>
            <a:off x="6884638" y="1248140"/>
            <a:ext cx="908428" cy="1098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оловок 15">
            <a:extLst>
              <a:ext uri="{FF2B5EF4-FFF2-40B4-BE49-F238E27FC236}">
                <a16:creationId xmlns:a16="http://schemas.microsoft.com/office/drawing/2014/main" id="{F40648B2-5311-6B03-B93B-985EC12A7F8C}"/>
              </a:ext>
            </a:extLst>
          </p:cNvPr>
          <p:cNvSpPr txBox="1">
            <a:spLocks/>
          </p:cNvSpPr>
          <p:nvPr/>
        </p:nvSpPr>
        <p:spPr>
          <a:xfrm>
            <a:off x="1258450" y="5495623"/>
            <a:ext cx="3004543" cy="1210096"/>
          </a:xfrm>
          <a:prstGeom prst="rect">
            <a:avLst/>
          </a:prstGeom>
          <a:solidFill>
            <a:schemeClr val="tx1">
              <a:lumMod val="50000"/>
              <a:lumOff val="50000"/>
              <a:alpha val="49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ah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Хортуоска хаачыстыбатын тупсарыы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Заголовок 15">
            <a:extLst>
              <a:ext uri="{FF2B5EF4-FFF2-40B4-BE49-F238E27FC236}">
                <a16:creationId xmlns:a16="http://schemas.microsoft.com/office/drawing/2014/main" id="{9C78E42C-DEF4-5271-D4AD-3DBC19006B43}"/>
              </a:ext>
            </a:extLst>
          </p:cNvPr>
          <p:cNvSpPr txBox="1">
            <a:spLocks/>
          </p:cNvSpPr>
          <p:nvPr/>
        </p:nvSpPr>
        <p:spPr>
          <a:xfrm>
            <a:off x="7829499" y="5495623"/>
            <a:ext cx="3004543" cy="1210096"/>
          </a:xfrm>
          <a:prstGeom prst="rect">
            <a:avLst/>
          </a:prstGeom>
          <a:solidFill>
            <a:schemeClr val="tx1">
              <a:lumMod val="50000"/>
              <a:lumOff val="50000"/>
              <a:alpha val="49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ah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Хортуоска үүнүөҕүн элбээтиннэрии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8B72FDC3-EBAE-351E-4611-B217FF4D609A}"/>
              </a:ext>
            </a:extLst>
          </p:cNvPr>
          <p:cNvCxnSpPr>
            <a:cxnSpLocks/>
          </p:cNvCxnSpPr>
          <p:nvPr/>
        </p:nvCxnSpPr>
        <p:spPr>
          <a:xfrm flipH="1">
            <a:off x="3424982" y="4822451"/>
            <a:ext cx="1072399" cy="673171"/>
          </a:xfrm>
          <a:prstGeom prst="straightConnector1">
            <a:avLst/>
          </a:prstGeom>
          <a:ln cmpd="sng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6713FD65-0090-EEBF-0B18-219B0AF82BC2}"/>
              </a:ext>
            </a:extLst>
          </p:cNvPr>
          <p:cNvCxnSpPr>
            <a:cxnSpLocks/>
          </p:cNvCxnSpPr>
          <p:nvPr/>
        </p:nvCxnSpPr>
        <p:spPr>
          <a:xfrm>
            <a:off x="7415568" y="4810616"/>
            <a:ext cx="1078192" cy="685007"/>
          </a:xfrm>
          <a:prstGeom prst="straightConnector1">
            <a:avLst/>
          </a:prstGeom>
          <a:ln cmpd="sng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86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52BB460F-8C33-A107-D9A8-E3CAB7C08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088" y="464873"/>
            <a:ext cx="7471512" cy="584251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Мэҥэ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Хаҥалас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улууһун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баһылыга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Георгий Артемьев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көҕүлээһининэн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Чурапчы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Бэдимэ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Төҥүлү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хайысхатынан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Лена-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Туора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Күөл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магистральнай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водопровод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тутуута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1992 </a:t>
            </a:r>
            <a:r>
              <a:rPr lang="sah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сыллаахтан саҕаламмыта.</a:t>
            </a:r>
          </a:p>
          <a:p>
            <a:pPr>
              <a:lnSpc>
                <a:spcPct val="150000"/>
              </a:lnSpc>
            </a:pP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раты</a:t>
            </a:r>
            <a:r>
              <a:rPr lang="ru-RU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тутуу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Лена–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Туора-Күөл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магистральнай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водовод -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тутуута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саҕаламмыта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Бырайыак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сыаната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1991 с. </a:t>
            </a:r>
            <a:endParaRPr lang="ru-RU" sz="1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946,02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солк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тэ</a:t>
            </a:r>
            <a:r>
              <a:rPr lang="sah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ҥ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нэспитэ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иһигэр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СМР – 507,86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солк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Бырайыагынан</a:t>
            </a:r>
            <a:r>
              <a:rPr lang="ru-RU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уу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сүүрдэр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водовод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уопсай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уһуна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151,3 км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тэҥнэспитэ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иһигэр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105 км 1020-1220 мм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диаметрдаах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ыстаал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турбанан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уонна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 км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турбата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суох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сир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ханаалларынан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барара</a:t>
            </a:r>
            <a:r>
              <a:rPr lang="ru-RU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Водовод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Өлүөнэ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өрүс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протокатыгар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ууга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устар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«Роса»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диэн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станциялаах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уонна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нэһилиэнньэлээх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пууннарга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түөрт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көмөлөһөр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насоснай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станциялардаах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Аллараа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Бэстээххэ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сэл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Табаҕаҕа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уонна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Бүтэйдээххэ</a:t>
            </a:r>
            <a:r>
              <a:rPr lang="ru-RU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 descr="https://nikbara.ru/wp-content/uploads/2022/01/churapch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322" y="198836"/>
            <a:ext cx="3519948" cy="273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60542" y="4085303"/>
            <a:ext cx="343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водовода,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867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9374" y="486382"/>
            <a:ext cx="2741545" cy="606393"/>
          </a:xfrm>
        </p:spPr>
        <p:txBody>
          <a:bodyPr>
            <a:normAutofit/>
          </a:bodyPr>
          <a:lstStyle/>
          <a:p>
            <a:r>
              <a:rPr lang="sah-RU" sz="3200" b="1" dirty="0">
                <a:latin typeface="Arial" panose="020B0604020202020204" pitchFamily="34" charset="0"/>
                <a:cs typeface="Arial" panose="020B0604020202020204" pitchFamily="34" charset="0"/>
              </a:rPr>
              <a:t>Үлэм түмүгэ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56914" y="1316510"/>
            <a:ext cx="8597597" cy="5055107"/>
          </a:xfrm>
        </p:spPr>
        <p:txBody>
          <a:bodyPr>
            <a:normAutofit fontScale="85000" lnSpcReduction="10000"/>
          </a:bodyPr>
          <a:lstStyle/>
          <a:p>
            <a:r>
              <a:rPr lang="sah-RU" sz="2400" b="1" dirty="0">
                <a:latin typeface="Bahnschrift SemiBold" panose="020B0502040204020203" pitchFamily="34" charset="0"/>
              </a:rPr>
              <a:t>Мэҥэ Хаҥалас аҕа баһылыгынан улэлиир кэмигэр Г.М.Артемьев тыа </a:t>
            </a:r>
            <a:r>
              <a:rPr lang="sah-RU" sz="2400" b="1" dirty="0" smtClean="0">
                <a:latin typeface="Bahnschrift SemiBold" panose="020B0502040204020203" pitchFamily="34" charset="0"/>
              </a:rPr>
              <a:t>хаһаайыстыбатын  </a:t>
            </a:r>
            <a:r>
              <a:rPr lang="sah-RU" sz="2400" b="1" dirty="0">
                <a:latin typeface="Bahnschrift SemiBold" panose="020B0502040204020203" pitchFamily="34" charset="0"/>
              </a:rPr>
              <a:t>сүрүн хайысханан улахан болҕомтотун уурбута .  </a:t>
            </a:r>
          </a:p>
          <a:p>
            <a:r>
              <a:rPr lang="sah-RU" sz="2400" b="1" dirty="0">
                <a:latin typeface="Bahnschrift SemiBold" panose="020B0502040204020203" pitchFamily="34" charset="0"/>
              </a:rPr>
              <a:t>Дойдуга  уустук  кэмигэр  олохтоох нэһилиэнньэҕэ төһүү күүс буолбута </a:t>
            </a:r>
          </a:p>
          <a:p>
            <a:endParaRPr lang="sah-RU" sz="2400" b="1" dirty="0">
              <a:latin typeface="Bahnschrift SemiBold" panose="020B0502040204020203" pitchFamily="34" charset="0"/>
            </a:endParaRPr>
          </a:p>
          <a:p>
            <a:r>
              <a:rPr lang="sah-RU" sz="2400" b="1" dirty="0" smtClean="0">
                <a:latin typeface="Bahnschrift SemiBold" panose="020B0502040204020203" pitchFamily="34" charset="0"/>
              </a:rPr>
              <a:t>Илиҥ эҥэр</a:t>
            </a:r>
            <a:r>
              <a:rPr lang="ru-RU" sz="2400" b="1" dirty="0" smtClean="0">
                <a:latin typeface="Bahnschrift SemiBold" panose="020B0502040204020203" pitchFamily="34" charset="0"/>
              </a:rPr>
              <a:t>гэ </a:t>
            </a:r>
            <a:r>
              <a:rPr lang="ru-RU" sz="2400" b="1" dirty="0" err="1" smtClean="0">
                <a:latin typeface="Bahnschrift SemiBold" panose="020B0502040204020203" pitchFamily="34" charset="0"/>
              </a:rPr>
              <a:t>экономическай</a:t>
            </a:r>
            <a:r>
              <a:rPr lang="ru-RU" sz="2400" b="1" dirty="0" smtClean="0">
                <a:latin typeface="Bahnschrift SemiBold" panose="020B0502040204020203" pitchFamily="34" charset="0"/>
              </a:rPr>
              <a:t> </a:t>
            </a:r>
            <a:r>
              <a:rPr lang="ru-RU" sz="2400" b="1" dirty="0" err="1" smtClean="0">
                <a:latin typeface="Bahnschrift SemiBold" panose="020B0502040204020203" pitchFamily="34" charset="0"/>
              </a:rPr>
              <a:t>садыытыгар</a:t>
            </a:r>
            <a:r>
              <a:rPr lang="ru-RU" sz="2400" b="1" dirty="0" smtClean="0">
                <a:latin typeface="Bahnschrift SemiBold" panose="020B0502040204020203" pitchFamily="34" charset="0"/>
              </a:rPr>
              <a:t> </a:t>
            </a:r>
            <a:r>
              <a:rPr lang="ru-RU" sz="2400" b="1" dirty="0" err="1" smtClean="0">
                <a:latin typeface="Bahnschrift SemiBold" panose="020B0502040204020203" pitchFamily="34" charset="0"/>
              </a:rPr>
              <a:t>аныгы</a:t>
            </a:r>
            <a:r>
              <a:rPr lang="ru-RU" sz="2400" b="1" dirty="0" smtClean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технологияны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 smtClean="0">
                <a:latin typeface="Bahnschrift SemiBold" panose="020B0502040204020203" pitchFamily="34" charset="0"/>
              </a:rPr>
              <a:t>туһанан</a:t>
            </a:r>
            <a:r>
              <a:rPr lang="ru-RU" sz="2400" b="1" dirty="0" smtClean="0">
                <a:latin typeface="Bahnschrift SemiBold" panose="020B0502040204020203" pitchFamily="34" charset="0"/>
              </a:rPr>
              <a:t> </a:t>
            </a:r>
            <a:r>
              <a:rPr lang="ru-RU" sz="2400" b="1" dirty="0" err="1" smtClean="0">
                <a:latin typeface="Bahnschrift SemiBold" panose="020B0502040204020203" pitchFamily="34" charset="0"/>
              </a:rPr>
              <a:t>улэлэспитэ</a:t>
            </a:r>
            <a:r>
              <a:rPr lang="ru-RU" sz="2400" b="1" dirty="0" smtClean="0">
                <a:latin typeface="Bahnschrift SemiBold" panose="020B0502040204020203" pitchFamily="34" charset="0"/>
              </a:rPr>
              <a:t>. </a:t>
            </a:r>
            <a:endParaRPr lang="ru-RU" sz="2400" b="1" dirty="0">
              <a:latin typeface="Bahnschrift SemiBold" panose="020B0502040204020203" pitchFamily="34" charset="0"/>
            </a:endParaRPr>
          </a:p>
          <a:p>
            <a:endParaRPr lang="ru-RU" sz="2400" b="1" dirty="0">
              <a:latin typeface="Bahnschrift SemiBold" panose="020B0502040204020203" pitchFamily="34" charset="0"/>
            </a:endParaRPr>
          </a:p>
          <a:p>
            <a:r>
              <a:rPr lang="ru-RU" sz="2400" b="1" dirty="0" err="1">
                <a:latin typeface="Bahnschrift SemiBold" panose="020B0502040204020203" pitchFamily="34" charset="0"/>
              </a:rPr>
              <a:t>Тас</a:t>
            </a:r>
            <a:r>
              <a:rPr lang="ru-RU" sz="2400" b="1" dirty="0">
                <a:latin typeface="Bahnschrift SemiBold" panose="020B0502040204020203" pitchFamily="34" charset="0"/>
              </a:rPr>
              <a:t> дойду, </a:t>
            </a:r>
            <a:r>
              <a:rPr lang="ru-RU" sz="2400" b="1" dirty="0" err="1">
                <a:latin typeface="Bahnschrift SemiBold" panose="020B0502040204020203" pitchFamily="34" charset="0"/>
              </a:rPr>
              <a:t>чуолаан</a:t>
            </a:r>
            <a:r>
              <a:rPr lang="ru-RU" sz="2400" b="1" dirty="0">
                <a:latin typeface="Bahnschrift SemiBold" panose="020B0502040204020203" pitchFamily="34" charset="0"/>
              </a:rPr>
              <a:t> Голландия, </a:t>
            </a:r>
            <a:r>
              <a:rPr lang="ru-RU" sz="2400" b="1" dirty="0" err="1">
                <a:latin typeface="Bahnschrift SemiBold" panose="020B0502040204020203" pitchFamily="34" charset="0"/>
              </a:rPr>
              <a:t>оҕуруот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аһын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үүннэриигэ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опыттарын</a:t>
            </a:r>
            <a:r>
              <a:rPr lang="ru-RU" sz="2400" b="1" dirty="0">
                <a:latin typeface="Bahnschrift SemiBold" panose="020B0502040204020203" pitchFamily="34" charset="0"/>
              </a:rPr>
              <a:t>, </a:t>
            </a:r>
            <a:r>
              <a:rPr lang="ru-RU" sz="2400" b="1" dirty="0" err="1">
                <a:latin typeface="Bahnschrift SemiBold" panose="020B0502040204020203" pitchFamily="34" charset="0"/>
              </a:rPr>
              <a:t>ону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тэҥэ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аан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дойдуга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 smtClean="0">
                <a:latin typeface="Bahnschrift SemiBold" panose="020B0502040204020203" pitchFamily="34" charset="0"/>
              </a:rPr>
              <a:t>искусственнай</a:t>
            </a:r>
            <a:r>
              <a:rPr lang="ru-RU" sz="2400" b="1" dirty="0" smtClean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ардаҕы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түһэрэр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опыттарыгар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олоҕуран</a:t>
            </a:r>
            <a:r>
              <a:rPr lang="ru-RU" sz="2400" b="1" dirty="0">
                <a:latin typeface="Bahnschrift SemiBold" panose="020B0502040204020203" pitchFamily="34" charset="0"/>
              </a:rPr>
              <a:t>, </a:t>
            </a:r>
            <a:r>
              <a:rPr lang="ru-RU" sz="2400" b="1" dirty="0" err="1">
                <a:latin typeface="Bahnschrift SemiBold" panose="020B0502040204020203" pitchFamily="34" charset="0"/>
              </a:rPr>
              <a:t>гидрометереологическай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сулууспа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учуонайдарын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кытта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ардаҕы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түһэрэн</a:t>
            </a:r>
            <a:r>
              <a:rPr lang="ru-RU" sz="2400" b="1" dirty="0">
                <a:latin typeface="Bahnschrift SemiBold" panose="020B0502040204020203" pitchFamily="34" charset="0"/>
              </a:rPr>
              <a:t> Илин </a:t>
            </a:r>
            <a:r>
              <a:rPr lang="ru-RU" sz="2400" b="1" dirty="0" err="1">
                <a:latin typeface="Bahnschrift SemiBold" panose="020B0502040204020203" pitchFamily="34" charset="0"/>
              </a:rPr>
              <a:t>эҥэр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экономикатын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өрө</a:t>
            </a:r>
            <a:r>
              <a:rPr lang="ru-RU" sz="2400" b="1" dirty="0">
                <a:latin typeface="Bahnschrift SemiBold" panose="020B0502040204020203" pitchFamily="34" charset="0"/>
              </a:rPr>
              <a:t> </a:t>
            </a:r>
            <a:r>
              <a:rPr lang="ru-RU" sz="2400" b="1" dirty="0" err="1">
                <a:latin typeface="Bahnschrift SemiBold" panose="020B0502040204020203" pitchFamily="34" charset="0"/>
              </a:rPr>
              <a:t>тардыбыта</a:t>
            </a:r>
            <a:r>
              <a:rPr lang="ru-RU" sz="2400" b="1" dirty="0" smtClean="0">
                <a:latin typeface="Bahnschrift SemiBold" panose="020B0502040204020203" pitchFamily="34" charset="0"/>
              </a:rPr>
              <a:t>.</a:t>
            </a:r>
          </a:p>
          <a:p>
            <a:endParaRPr lang="ru-RU" sz="2400" b="1" dirty="0">
              <a:latin typeface="Bahnschrift SemiBold" panose="020B0502040204020203" pitchFamily="34" charset="0"/>
            </a:endParaRPr>
          </a:p>
          <a:p>
            <a:r>
              <a:rPr lang="ru-RU" dirty="0" err="1"/>
              <a:t>кини</a:t>
            </a:r>
            <a:r>
              <a:rPr lang="ru-RU" dirty="0"/>
              <a:t> </a:t>
            </a:r>
            <a:r>
              <a:rPr lang="ru-RU" dirty="0" err="1"/>
              <a:t>улууһу</a:t>
            </a:r>
            <a:r>
              <a:rPr lang="ru-RU" dirty="0"/>
              <a:t> </a:t>
            </a:r>
            <a:r>
              <a:rPr lang="ru-RU" dirty="0" err="1"/>
              <a:t>салайар</a:t>
            </a:r>
            <a:r>
              <a:rPr lang="ru-RU" dirty="0"/>
              <a:t> </a:t>
            </a:r>
            <a:r>
              <a:rPr lang="ru-RU" dirty="0" err="1"/>
              <a:t>кэмигэр</a:t>
            </a:r>
            <a:r>
              <a:rPr lang="ru-RU" dirty="0"/>
              <a:t> </a:t>
            </a:r>
            <a:r>
              <a:rPr lang="ru-RU" dirty="0" err="1"/>
              <a:t>аан</a:t>
            </a:r>
            <a:r>
              <a:rPr lang="ru-RU" dirty="0"/>
              <a:t> </a:t>
            </a:r>
            <a:r>
              <a:rPr lang="ru-RU" dirty="0" err="1"/>
              <a:t>маҥнайгы</a:t>
            </a:r>
            <a:r>
              <a:rPr lang="ru-RU" dirty="0"/>
              <a:t> </a:t>
            </a:r>
            <a:r>
              <a:rPr lang="ru-RU" dirty="0" err="1"/>
              <a:t>инфраструктурнай</a:t>
            </a:r>
            <a:r>
              <a:rPr lang="ru-RU" dirty="0"/>
              <a:t> </a:t>
            </a:r>
            <a:r>
              <a:rPr lang="ru-RU" dirty="0" err="1"/>
              <a:t>бырайыактары</a:t>
            </a:r>
            <a:r>
              <a:rPr lang="ru-RU" dirty="0"/>
              <a:t> </a:t>
            </a:r>
            <a:r>
              <a:rPr lang="ru-RU" dirty="0" err="1"/>
              <a:t>олохтообута</a:t>
            </a:r>
            <a:r>
              <a:rPr lang="ru-RU" dirty="0"/>
              <a:t> </a:t>
            </a:r>
            <a:r>
              <a:rPr lang="ru-RU" dirty="0" err="1"/>
              <a:t>уонна</a:t>
            </a:r>
            <a:r>
              <a:rPr lang="ru-RU" dirty="0"/>
              <a:t> экономика </a:t>
            </a:r>
            <a:r>
              <a:rPr lang="ru-RU" dirty="0" err="1"/>
              <a:t>сайдыытыгар</a:t>
            </a:r>
            <a:r>
              <a:rPr lang="ru-RU" dirty="0"/>
              <a:t> </a:t>
            </a:r>
            <a:r>
              <a:rPr lang="ru-RU" dirty="0" err="1"/>
              <a:t>сүдү</a:t>
            </a:r>
            <a:r>
              <a:rPr lang="ru-RU" dirty="0"/>
              <a:t> </a:t>
            </a:r>
            <a:r>
              <a:rPr lang="sah-RU" dirty="0"/>
              <a:t>кылааты киллэрбитэ. </a:t>
            </a:r>
            <a:endParaRPr lang="ru-RU" dirty="0"/>
          </a:p>
          <a:p>
            <a:endParaRPr lang="ru-RU" sz="2400" b="1" dirty="0">
              <a:latin typeface="Bahnschrift SemiBold" panose="020B0502040204020203" pitchFamily="34" charset="0"/>
            </a:endParaRPr>
          </a:p>
          <a:p>
            <a:endParaRPr lang="ru-RU" b="1" dirty="0">
              <a:latin typeface="Bahnschrift SemiBold" panose="020B0502040204020203" pitchFamily="34" charset="0"/>
            </a:endParaRPr>
          </a:p>
          <a:p>
            <a:endParaRPr lang="sah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683</TotalTime>
  <Words>501</Words>
  <Application>Microsoft Office PowerPoint</Application>
  <PresentationFormat>Широкоэкранный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Aparajita</vt:lpstr>
      <vt:lpstr>Arial</vt:lpstr>
      <vt:lpstr>Bahnschrift Light</vt:lpstr>
      <vt:lpstr>Bahnschrift SemiBold</vt:lpstr>
      <vt:lpstr>Cambria</vt:lpstr>
      <vt:lpstr>Century Gothic</vt:lpstr>
      <vt:lpstr>Times New Roman</vt:lpstr>
      <vt:lpstr>Wingdings 3</vt:lpstr>
      <vt:lpstr>Легкий дым</vt:lpstr>
      <vt:lpstr>“Экономическай сайдыы суолунан...” (Георгий Михайлович Артемьев улэтин хайысхалара)</vt:lpstr>
      <vt:lpstr>ҮЛЭМ ТОҔООһО</vt:lpstr>
      <vt:lpstr>Үлэм сыала:</vt:lpstr>
      <vt:lpstr>Дойду экономикатын сайдыытыгар Г.М.Артемьев көруутэ: </vt:lpstr>
      <vt:lpstr>Презентация PowerPoint</vt:lpstr>
      <vt:lpstr>“ИЛИН ЭҤЭР” ЭСЗ</vt:lpstr>
      <vt:lpstr>Илин  эҥэр улуустара кураантан улахан охсуу, хоромньу ылар буоланнар искусственнай ньыманан ардаҕы түһэриигэ үс сыл үлэлэспиттэрэ.</vt:lpstr>
      <vt:lpstr>Презентация PowerPoint</vt:lpstr>
      <vt:lpstr>Үлэм түмүгэ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“Экономическай сайдыы суолунан...” (Георгий Михайлович Артемьев көрүүтэ)</dc:title>
  <dc:creator>Валентина Куцева</dc:creator>
  <cp:lastModifiedBy>FOO</cp:lastModifiedBy>
  <cp:revision>31</cp:revision>
  <dcterms:created xsi:type="dcterms:W3CDTF">2025-10-12T15:19:37Z</dcterms:created>
  <dcterms:modified xsi:type="dcterms:W3CDTF">2025-10-16T07:41:55Z</dcterms:modified>
</cp:coreProperties>
</file>